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86" r:id="rId4"/>
    <p:sldId id="270" r:id="rId5"/>
    <p:sldId id="274" r:id="rId6"/>
    <p:sldId id="278" r:id="rId7"/>
    <p:sldId id="287" r:id="rId8"/>
    <p:sldId id="290" r:id="rId9"/>
    <p:sldId id="292" r:id="rId10"/>
    <p:sldId id="276" r:id="rId11"/>
    <p:sldId id="277" r:id="rId12"/>
    <p:sldId id="279" r:id="rId13"/>
    <p:sldId id="280" r:id="rId14"/>
    <p:sldId id="288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E720B-6F22-42DD-92D1-A51B2AA7955F}" v="135" dt="2023-11-14T17:19:39.663"/>
    <p1510:client id="{34E58305-B9AF-4C9C-9305-8DEE8D4CA628}" v="1084" dt="2023-11-14T18:20:41.207"/>
    <p1510:client id="{4BF6F3B9-1C1A-4034-9453-4FE516587789}" v="125" dt="2023-11-14T17:34:57.317"/>
    <p1510:client id="{5002FBC6-DEDE-4C84-A23D-AEA675B9A606}" v="1257" dt="2023-11-14T18:19:51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7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0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1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1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7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0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8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5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7" orient="horz" pos="2160">
          <p15:clr>
            <a:srgbClr val="F26B43"/>
          </p15:clr>
        </p15:guide>
        <p15:guide id="1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skleo.com/websites-store-passwords-securely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evinmehall.net/ar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600826" y="181833"/>
            <a:ext cx="6020343" cy="1828702"/>
          </a:xfrm>
        </p:spPr>
        <p:txBody>
          <a:bodyPr anchor="b">
            <a:normAutofit fontScale="90000"/>
          </a:bodyPr>
          <a:lstStyle/>
          <a:p>
            <a:r>
              <a:rPr lang="en-US" sz="4800">
                <a:solidFill>
                  <a:schemeClr val="bg1"/>
                </a:solidFill>
                <a:latin typeface="Bookman Old Style"/>
                <a:cs typeface="Times New Roman"/>
              </a:rPr>
              <a:t>Web Application for </a:t>
            </a:r>
            <a:br>
              <a:rPr lang="en-US" sz="4800">
                <a:solidFill>
                  <a:schemeClr val="bg1"/>
                </a:solidFill>
                <a:latin typeface="Bookman Old Style"/>
                <a:cs typeface="Times New Roman"/>
              </a:rPr>
            </a:br>
            <a:r>
              <a:rPr lang="en-US" sz="4800">
                <a:solidFill>
                  <a:schemeClr val="bg1"/>
                </a:solidFill>
                <a:latin typeface="Bookman Old Style"/>
                <a:cs typeface="Times New Roman"/>
              </a:rPr>
              <a:t> IITGN Sentry</a:t>
            </a:r>
          </a:p>
        </p:txBody>
      </p:sp>
      <p:pic>
        <p:nvPicPr>
          <p:cNvPr id="8" name="Picture 7" descr="A logo with text and stars&#10;&#10;Description automatically generated">
            <a:extLst>
              <a:ext uri="{FF2B5EF4-FFF2-40B4-BE49-F238E27FC236}">
                <a16:creationId xmlns:a16="http://schemas.microsoft.com/office/drawing/2014/main" id="{F8BB81E6-1D44-E7D6-5DC0-ECC94CEC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" y="182663"/>
            <a:ext cx="2105025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5A7FA8-4678-210C-EF10-B5D424548938}"/>
              </a:ext>
            </a:extLst>
          </p:cNvPr>
          <p:cNvSpPr txBox="1"/>
          <p:nvPr/>
        </p:nvSpPr>
        <p:spPr>
          <a:xfrm>
            <a:off x="7257781" y="5637190"/>
            <a:ext cx="57686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Bookman Old Style"/>
              </a:rPr>
              <a:t>Netram</a:t>
            </a:r>
            <a:r>
              <a:rPr lang="en-US">
                <a:solidFill>
                  <a:schemeClr val="bg1"/>
                </a:solidFill>
                <a:latin typeface="Bookman Old Style"/>
              </a:rPr>
              <a:t> Choudhary               21110138</a:t>
            </a:r>
          </a:p>
          <a:p>
            <a:r>
              <a:rPr lang="en-US">
                <a:solidFill>
                  <a:schemeClr val="bg1"/>
                </a:solidFill>
                <a:latin typeface="Bookman Old Style"/>
              </a:rPr>
              <a:t>Marka Vinay Goud               21110125</a:t>
            </a:r>
          </a:p>
          <a:p>
            <a:r>
              <a:rPr lang="en-US" err="1">
                <a:solidFill>
                  <a:schemeClr val="bg1"/>
                </a:solidFill>
                <a:latin typeface="Bookman Old Style"/>
              </a:rPr>
              <a:t>Katlagunta</a:t>
            </a:r>
            <a:r>
              <a:rPr lang="en-US">
                <a:solidFill>
                  <a:schemeClr val="bg1"/>
                </a:solidFill>
                <a:latin typeface="Bookman Old Style"/>
              </a:rPr>
              <a:t> Sujith                 21110100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99C45-DB05-A7A1-5159-D282B19FCEE8}"/>
              </a:ext>
            </a:extLst>
          </p:cNvPr>
          <p:cNvSpPr txBox="1"/>
          <p:nvPr/>
        </p:nvSpPr>
        <p:spPr>
          <a:xfrm>
            <a:off x="8947638" y="2930"/>
            <a:ext cx="46276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Bookman Old Style"/>
              </a:rPr>
              <a:t>CSS 433-Computer Networks</a:t>
            </a:r>
          </a:p>
          <a:p>
            <a:r>
              <a:rPr lang="en-US" sz="1400">
                <a:solidFill>
                  <a:schemeClr val="bg1"/>
                </a:solidFill>
                <a:latin typeface="Bookman Old Style"/>
              </a:rPr>
              <a:t>Computer Science and Engineering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4A9BA2-5AA8-6A04-D9B4-89B2DCAED0F3}"/>
              </a:ext>
            </a:extLst>
          </p:cNvPr>
          <p:cNvSpPr txBox="1"/>
          <p:nvPr/>
        </p:nvSpPr>
        <p:spPr>
          <a:xfrm>
            <a:off x="548053" y="5779477"/>
            <a:ext cx="5011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ookman Old Style"/>
              </a:rPr>
              <a:t>Course instructor : Sameer Kulkarni</a:t>
            </a:r>
          </a:p>
          <a:p>
            <a:r>
              <a:rPr lang="en-US">
                <a:solidFill>
                  <a:schemeClr val="bg1"/>
                </a:solidFill>
                <a:latin typeface="Bookman Old Style"/>
              </a:rPr>
              <a:t>Project TA : Satyam Bhardwaj</a:t>
            </a:r>
          </a:p>
        </p:txBody>
      </p:sp>
    </p:spTree>
    <p:extLst>
      <p:ext uri="{BB962C8B-B14F-4D97-AF65-F5344CB8AC3E}">
        <p14:creationId xmlns:p14="http://schemas.microsoft.com/office/powerpoint/2010/main" val="359209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08387" y="753034"/>
            <a:ext cx="4256263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4100" b="1" u="sng" kern="1200">
                <a:latin typeface="+mj-lt"/>
                <a:ea typeface="+mj-ea"/>
                <a:cs typeface="+mj-cs"/>
              </a:rPr>
              <a:t>Visitor </a:t>
            </a:r>
            <a:r>
              <a:rPr lang="en-US" sz="4100" u="sng"/>
              <a:t>Overstay</a:t>
            </a:r>
            <a:br>
              <a:rPr lang="en-US" sz="4100" u="sng"/>
            </a:br>
            <a:r>
              <a:rPr lang="en-US" sz="4100" u="sng"/>
              <a:t>Alerts</a:t>
            </a:r>
            <a:r>
              <a:rPr lang="en-US" sz="4100" b="1" kern="1200">
                <a:latin typeface="+mj-lt"/>
                <a:ea typeface="+mj-ea"/>
                <a:cs typeface="+mj-cs"/>
              </a:rPr>
              <a:t> </a:t>
            </a:r>
          </a:p>
          <a:p>
            <a:endParaRPr lang="en-US" sz="41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 smtClean="0"/>
              <a:pPr>
                <a:spcAft>
                  <a:spcPts val="600"/>
                </a:spcAft>
              </a:pPr>
              <a:t>11/17/2023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type="subTitle" idx="1"/>
          </p:nvPr>
        </p:nvSpPr>
        <p:spPr>
          <a:xfrm>
            <a:off x="340619" y="2805545"/>
            <a:ext cx="4701391" cy="3319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lnSpc>
                <a:spcPct val="110000"/>
              </a:lnSpc>
              <a:buFont typeface="Arial"/>
              <a:buChar char="•"/>
            </a:pPr>
            <a:r>
              <a:rPr lang="en-US" sz="1600" dirty="0">
                <a:latin typeface="Bookman Old Style"/>
              </a:rPr>
              <a:t>Real-time alerts for exceeded visitor durations.</a:t>
            </a:r>
          </a:p>
          <a:p>
            <a:pPr marL="114300" indent="-228600">
              <a:lnSpc>
                <a:spcPct val="110000"/>
              </a:lnSpc>
              <a:buChar char="•"/>
            </a:pPr>
            <a:br>
              <a:rPr lang="en-US" sz="1600" dirty="0"/>
            </a:br>
            <a:endParaRPr lang="en-US" sz="1600">
              <a:latin typeface="Bookman Old Style"/>
            </a:endParaRPr>
          </a:p>
          <a:p>
            <a:pPr marL="114300" indent="-228600">
              <a:lnSpc>
                <a:spcPct val="110000"/>
              </a:lnSpc>
              <a:buChar char="•"/>
            </a:pPr>
            <a:r>
              <a:rPr lang="en-US" sz="1600" dirty="0">
                <a:latin typeface="Bookman Old Style"/>
              </a:rPr>
              <a:t>Name and mobile number of the Visitor will be displayed over the Notification. </a:t>
            </a:r>
          </a:p>
          <a:p>
            <a:pPr indent="-228600">
              <a:lnSpc>
                <a:spcPct val="110000"/>
              </a:lnSpc>
              <a:buChar char="•"/>
            </a:pPr>
            <a:endParaRPr lang="en-US" sz="1600"/>
          </a:p>
          <a:p>
            <a:pPr indent="-228600">
              <a:lnSpc>
                <a:spcPct val="110000"/>
              </a:lnSpc>
            </a:pPr>
            <a:br>
              <a:rPr lang="en-US" sz="1600" dirty="0"/>
            </a:br>
            <a:endParaRPr lang="en-US" sz="1600"/>
          </a:p>
        </p:txBody>
      </p:sp>
      <p:pic>
        <p:nvPicPr>
          <p:cNvPr id="4" name="Picture 3" descr="A screenshot of a black box with white text&#10;&#10;Description automatically generated">
            <a:extLst>
              <a:ext uri="{FF2B5EF4-FFF2-40B4-BE49-F238E27FC236}">
                <a16:creationId xmlns:a16="http://schemas.microsoft.com/office/drawing/2014/main" id="{DB3C9955-3C5C-C781-0A1C-8A4B91EE2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846" y="2090144"/>
            <a:ext cx="5467230" cy="2692610"/>
          </a:xfrm>
          <a:prstGeom prst="rect">
            <a:avLst/>
          </a:prstGeom>
        </p:spPr>
      </p:pic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29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905FB9D-6ED8-2118-A8CC-0A3F6576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blurred public library with bookshelves">
            <a:extLst>
              <a:ext uri="{FF2B5EF4-FFF2-40B4-BE49-F238E27FC236}">
                <a16:creationId xmlns:a16="http://schemas.microsoft.com/office/drawing/2014/main" id="{44C06FA9-8C48-9A57-D89D-CAA7976F4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 b="14701"/>
          <a:stretch/>
        </p:blipFill>
        <p:spPr>
          <a:xfrm>
            <a:off x="20" y="-1"/>
            <a:ext cx="12191981" cy="6858001"/>
          </a:xfrm>
          <a:prstGeom prst="rect">
            <a:avLst/>
          </a:prstGeom>
          <a:noFill/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186003-468A-23AA-0BF4-10ABE1EC6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1542" y="2524463"/>
            <a:ext cx="4184087" cy="3068171"/>
          </a:xfrm>
        </p:spPr>
        <p:txBody>
          <a:bodyPr anchor="t">
            <a:normAutofit/>
          </a:bodyPr>
          <a:lstStyle/>
          <a:p>
            <a:r>
              <a:rPr lang="en-US" sz="3200" u="sng" dirty="0">
                <a:latin typeface="Bookman Old Style"/>
                <a:cs typeface="Times New Roman"/>
              </a:rPr>
              <a:t>AWS Cloud-Based Data Management</a:t>
            </a:r>
            <a:endParaRPr lang="en-US" sz="3200" u="sng" dirty="0">
              <a:latin typeface="Bookman Old Style"/>
            </a:endParaRPr>
          </a:p>
          <a:p>
            <a:endParaRPr lang="en-US" sz="370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 smtClean="0"/>
              <a:pPr>
                <a:spcAft>
                  <a:spcPts val="600"/>
                </a:spcAft>
              </a:pPr>
              <a:t>11/17/2023</a:t>
            </a:fld>
            <a:endParaRPr lang="en-US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7D754E82-2714-BEA1-4E21-00A60B37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0FABD-B405-1B87-2B98-2542737F863B}"/>
              </a:ext>
            </a:extLst>
          </p:cNvPr>
          <p:cNvSpPr txBox="1"/>
          <p:nvPr/>
        </p:nvSpPr>
        <p:spPr>
          <a:xfrm>
            <a:off x="4436198" y="1618307"/>
            <a:ext cx="73333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Leveraged MongoDB Atlas, a fully managed database service, for secure and reliable storage of visitor-related data.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Implemented a cloud-based approach on AWS for seamless scalability, effortlessly adapting to changing needs and increasing data volumes.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Utilized AWS cloud infrastructure, enhancing reliability and providing high accessibility with a distributed and redundant architecture.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Aligned with modern best practices, the MongoDB Atlas on AWS serves as a resilient foundation for the application's backend, ensuring efficient and secure data storage support.</a:t>
            </a:r>
            <a:endParaRPr lang="en-US" dirty="0">
              <a:solidFill>
                <a:schemeClr val="bg1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9887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68619-CBA2-9CF3-5519-FCB782809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87"/>
          <a:stretch/>
        </p:blipFill>
        <p:spPr>
          <a:xfrm>
            <a:off x="-2" y="4316"/>
            <a:ext cx="12191998" cy="6858000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7D754E82-2714-BEA1-4E21-00A60B37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C94D4B-2E88-0A95-68EA-01BC1B3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390" y="3684823"/>
            <a:ext cx="7902550" cy="1805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User-friendly checkout functionality.</a:t>
            </a:r>
            <a:endParaRPr lang="en-US" sz="1900" dirty="0">
              <a:solidFill>
                <a:schemeClr val="bg1"/>
              </a:solidFill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Swift logging of visitor departures.</a:t>
            </a:r>
            <a:endParaRPr lang="en-US" sz="1900" dirty="0">
              <a:solidFill>
                <a:schemeClr val="bg1"/>
              </a:solidFill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solidFill>
                  <a:schemeClr val="bg1"/>
                </a:solidFill>
                <a:latin typeface="Bookman Old Style"/>
              </a:rPr>
              <a:t>After Check Out the User Information will be Transferred from Current Visitors to Previous Visitors. </a:t>
            </a:r>
          </a:p>
          <a:p>
            <a:endParaRPr lang="en-US" sz="1900">
              <a:solidFill>
                <a:srgbClr val="FFFFFF"/>
              </a:solidFill>
              <a:latin typeface="Bookman Old Style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51631" y="1049216"/>
            <a:ext cx="5186510" cy="1828702"/>
          </a:xfrm>
        </p:spPr>
        <p:txBody>
          <a:bodyPr anchor="b">
            <a:normAutofit/>
          </a:bodyPr>
          <a:lstStyle/>
          <a:p>
            <a:r>
              <a:rPr lang="en-US" sz="4800" u="sng">
                <a:solidFill>
                  <a:schemeClr val="bg1"/>
                </a:solidFill>
                <a:latin typeface="Bookman Old Style"/>
                <a:cs typeface="Times New Roman"/>
              </a:rPr>
              <a:t>Simplified Exit</a:t>
            </a:r>
            <a:r>
              <a:rPr lang="en-US" sz="4800" u="sng">
                <a:solidFill>
                  <a:srgbClr val="FFFFFF"/>
                </a:solidFill>
                <a:latin typeface="Bookman Old Style"/>
                <a:cs typeface="Times New Roman"/>
              </a:rPr>
              <a:t> </a:t>
            </a:r>
            <a:r>
              <a:rPr lang="en-US" sz="4800" u="sng">
                <a:solidFill>
                  <a:schemeClr val="bg1"/>
                </a:solidFill>
                <a:latin typeface="Bookman Old Style"/>
                <a:cs typeface="Times New Roman"/>
              </a:rPr>
              <a:t>Process</a:t>
            </a:r>
            <a:endParaRPr lang="en-US" sz="4800" u="sng">
              <a:solidFill>
                <a:schemeClr val="bg1"/>
              </a:solidFill>
              <a:latin typeface="Bookman Old Style"/>
            </a:endParaRPr>
          </a:p>
          <a:p>
            <a:endParaRPr lang="en-US" sz="4800" u="sng">
              <a:solidFill>
                <a:schemeClr val="bg1"/>
              </a:solidFill>
              <a:latin typeface="Bookman Old Style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3913B8-BCE4-58D7-1AF4-DC69606A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69" y="1543287"/>
            <a:ext cx="10113569" cy="23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10247" y="709247"/>
            <a:ext cx="9299337" cy="1652856"/>
          </a:xfrm>
        </p:spPr>
        <p:txBody>
          <a:bodyPr anchor="b">
            <a:normAutofit/>
          </a:bodyPr>
          <a:lstStyle/>
          <a:p>
            <a:r>
              <a:rPr lang="en-US" sz="3000" u="sng">
                <a:solidFill>
                  <a:srgbClr val="FFFFFF"/>
                </a:solidFill>
                <a:latin typeface="Bookman Old Style"/>
                <a:ea typeface="+mj-lt"/>
                <a:cs typeface="+mj-lt"/>
              </a:rPr>
              <a:t>User Authentication using Cookies and JWT</a:t>
            </a:r>
          </a:p>
          <a:p>
            <a:br>
              <a:rPr lang="en-US" sz="3000" dirty="0"/>
            </a:br>
            <a:endParaRPr lang="en-US" sz="3000" u="sng">
              <a:solidFill>
                <a:srgbClr val="FFFFFF"/>
              </a:solidFill>
              <a:latin typeface="Bookman Old Style"/>
            </a:endParaRPr>
          </a:p>
          <a:p>
            <a:endParaRPr lang="en-US" sz="3000" u="sng">
              <a:solidFill>
                <a:srgbClr val="FFFFFF"/>
              </a:solidFill>
              <a:latin typeface="Bookman Old Style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2A583-AEC8-1A23-DF05-6A1E2BAA9EA1}"/>
              </a:ext>
            </a:extLst>
          </p:cNvPr>
          <p:cNvSpPr txBox="1"/>
          <p:nvPr/>
        </p:nvSpPr>
        <p:spPr>
          <a:xfrm>
            <a:off x="571500" y="1535723"/>
            <a:ext cx="923778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man Old Style"/>
                <a:ea typeface="+mn-lt"/>
                <a:cs typeface="+mn-lt"/>
              </a:rPr>
              <a:t>Upon user login, a JWT token is created and securely stored in a cookie.</a:t>
            </a: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man Old Style"/>
                <a:ea typeface="+mn-lt"/>
                <a:cs typeface="+mn-lt"/>
              </a:rPr>
              <a:t>Subsequent requests automatically carry this token, enabling smooth server authentication without re-entering credentials.</a:t>
            </a: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man Old Style"/>
                <a:ea typeface="+mn-lt"/>
                <a:cs typeface="+mn-lt"/>
              </a:rPr>
              <a:t>Avoids direct storage of sensitive data in cookies, bolstering overall security.</a:t>
            </a: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Bookman Old Style"/>
                <a:ea typeface="+mn-lt"/>
                <a:cs typeface="+mn-lt"/>
              </a:rPr>
              <a:t>Upon logout, associated session cookies are automatically cleared, ensuring a secure logout process.</a:t>
            </a:r>
            <a:endParaRPr lang="en-US">
              <a:latin typeface="Bookman Old Style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352E239-76ED-115C-FE54-9DB8713F9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3" y="4924058"/>
            <a:ext cx="9554307" cy="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6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bination lock with letters on it&#10;&#10;Description automatically generated">
            <a:extLst>
              <a:ext uri="{FF2B5EF4-FFF2-40B4-BE49-F238E27FC236}">
                <a16:creationId xmlns:a16="http://schemas.microsoft.com/office/drawing/2014/main" id="{CEDD076E-01C7-97E3-28E8-9C760D1FC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793" r="1096" b="-1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9BCDA-7AD9-F6DE-C7D6-50FE6047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3100" u="sng">
                <a:latin typeface="Bookman Old Style"/>
                <a:ea typeface="+mj-lt"/>
                <a:cs typeface="+mj-lt"/>
              </a:rPr>
              <a:t>Password Hashing &amp; Environment Variables</a:t>
            </a:r>
            <a:endParaRPr lang="en-US" sz="3100" u="sng">
              <a:latin typeface="Bookman Old Style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A3962-5A98-8505-EED7-DE04DF0B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E5E8-B8B9-56E3-92D1-C4190978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2732" y="840187"/>
            <a:ext cx="4795528" cy="47718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lnSpc>
                <a:spcPct val="110000"/>
              </a:lnSpc>
            </a:pPr>
            <a:r>
              <a:rPr lang="en-US" sz="1600" dirty="0">
                <a:latin typeface="Bookman Old Style"/>
                <a:ea typeface="+mn-lt"/>
                <a:cs typeface="+mn-lt"/>
              </a:rPr>
              <a:t>Implemented robust security using </a:t>
            </a:r>
            <a:r>
              <a:rPr lang="en-US" sz="1600" err="1">
                <a:latin typeface="Bookman Old Style"/>
                <a:ea typeface="+mn-lt"/>
                <a:cs typeface="+mn-lt"/>
              </a:rPr>
              <a:t>bcrypt</a:t>
            </a:r>
            <a:r>
              <a:rPr lang="en-US" sz="1600" dirty="0">
                <a:latin typeface="Bookman Old Style"/>
                <a:ea typeface="+mn-lt"/>
                <a:cs typeface="+mn-lt"/>
              </a:rPr>
              <a:t> for password hashing.</a:t>
            </a:r>
          </a:p>
          <a:p>
            <a:pPr marL="285750" indent="-285750">
              <a:lnSpc>
                <a:spcPct val="110000"/>
              </a:lnSpc>
            </a:pPr>
            <a:r>
              <a:rPr lang="en-US" sz="1600" dirty="0">
                <a:latin typeface="Bookman Old Style"/>
                <a:ea typeface="+mn-lt"/>
                <a:cs typeface="+mn-lt"/>
              </a:rPr>
              <a:t>Offers unwavering protection against unauthorized access and secures sensitive user information in our web application.</a:t>
            </a:r>
          </a:p>
          <a:p>
            <a:pPr marL="285750" indent="-285750">
              <a:lnSpc>
                <a:spcPct val="110000"/>
              </a:lnSpc>
            </a:pPr>
            <a:r>
              <a:rPr lang="en-US" sz="1600" dirty="0">
                <a:latin typeface="Bookman Old Style"/>
                <a:ea typeface="+mn-lt"/>
                <a:cs typeface="+mn-lt"/>
              </a:rPr>
              <a:t>Prioritized security by using environment variables for sensitive data.</a:t>
            </a:r>
          </a:p>
          <a:p>
            <a:pPr marL="285750" indent="-285750">
              <a:lnSpc>
                <a:spcPct val="110000"/>
              </a:lnSpc>
            </a:pPr>
            <a:r>
              <a:rPr lang="en-US" sz="1600" dirty="0">
                <a:latin typeface="Bookman Old Style"/>
                <a:ea typeface="+mn-lt"/>
                <a:cs typeface="+mn-lt"/>
              </a:rPr>
              <a:t>Enhanced overall site security and facilitated efficient management of secrets without modifying the core codebase.</a:t>
            </a:r>
            <a:endParaRPr lang="en-US" sz="1600" dirty="0">
              <a:latin typeface="Bookman Old Styl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A4DC2-3096-4C27-AACF-CF5A52EC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72EA82-F7BF-E455-3244-8BCFC5041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478A7B-CA20-164B-563F-CBD519D4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00"/>
          <a:stretch/>
        </p:blipFill>
        <p:spPr>
          <a:xfrm>
            <a:off x="-2" y="39485"/>
            <a:ext cx="121919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A482A06-0FA1-DF3A-657C-33FC9946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82279" y="-1082279"/>
            <a:ext cx="6857999" cy="9022559"/>
          </a:xfrm>
          <a:prstGeom prst="rect">
            <a:avLst/>
          </a:prstGeom>
          <a:gradFill>
            <a:gsLst>
              <a:gs pos="55000">
                <a:srgbClr val="000000">
                  <a:alpha val="2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3FEA007-DF45-098E-E939-597845C64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36"/>
            <a:ext cx="12192000" cy="6858000"/>
          </a:xfrm>
          <a:custGeom>
            <a:avLst/>
            <a:gdLst>
              <a:gd name="connsiteX0" fmla="*/ 769743 w 12192000"/>
              <a:gd name="connsiteY0" fmla="*/ 74815 h 6858000"/>
              <a:gd name="connsiteX1" fmla="*/ 72877 w 12192000"/>
              <a:gd name="connsiteY1" fmla="*/ 771681 h 6858000"/>
              <a:gd name="connsiteX2" fmla="*/ 72877 w 12192000"/>
              <a:gd name="connsiteY2" fmla="*/ 6089552 h 6858000"/>
              <a:gd name="connsiteX3" fmla="*/ 769743 w 12192000"/>
              <a:gd name="connsiteY3" fmla="*/ 6786418 h 6858000"/>
              <a:gd name="connsiteX4" fmla="*/ 11422261 w 12192000"/>
              <a:gd name="connsiteY4" fmla="*/ 6786418 h 6858000"/>
              <a:gd name="connsiteX5" fmla="*/ 12119127 w 12192000"/>
              <a:gd name="connsiteY5" fmla="*/ 6089552 h 6858000"/>
              <a:gd name="connsiteX6" fmla="*/ 12119127 w 12192000"/>
              <a:gd name="connsiteY6" fmla="*/ 771681 h 6858000"/>
              <a:gd name="connsiteX7" fmla="*/ 11422261 w 12192000"/>
              <a:gd name="connsiteY7" fmla="*/ 748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69743" y="74815"/>
                </a:moveTo>
                <a:cubicBezTo>
                  <a:pt x="384875" y="74815"/>
                  <a:pt x="72877" y="386813"/>
                  <a:pt x="72877" y="771681"/>
                </a:cubicBezTo>
                <a:lnTo>
                  <a:pt x="72877" y="6089552"/>
                </a:lnTo>
                <a:cubicBezTo>
                  <a:pt x="72877" y="6474420"/>
                  <a:pt x="384875" y="6786418"/>
                  <a:pt x="769743" y="6786418"/>
                </a:cubicBezTo>
                <a:lnTo>
                  <a:pt x="11422261" y="6786418"/>
                </a:lnTo>
                <a:cubicBezTo>
                  <a:pt x="11807129" y="6786418"/>
                  <a:pt x="12119127" y="6474420"/>
                  <a:pt x="12119127" y="6089552"/>
                </a:cubicBezTo>
                <a:lnTo>
                  <a:pt x="12119127" y="771681"/>
                </a:lnTo>
                <a:cubicBezTo>
                  <a:pt x="12119127" y="386813"/>
                  <a:pt x="11807129" y="74815"/>
                  <a:pt x="11422261" y="748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C971-AF25-3340-48DE-A3CE5538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DCBF-931A-041D-2BB6-45747DF1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D3AAF-0C41-B9EF-7DA3-A05E6EDF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391" y="1903839"/>
            <a:ext cx="5722174" cy="1828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ookman Old Style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5554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 on document with pen">
            <a:extLst>
              <a:ext uri="{FF2B5EF4-FFF2-40B4-BE49-F238E27FC236}">
                <a16:creationId xmlns:a16="http://schemas.microsoft.com/office/drawing/2014/main" id="{E951F842-FF9C-7DF2-3B56-78283D083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" b="14215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2500" u="sng">
                <a:latin typeface="Bookman Old Style"/>
              </a:rPr>
              <a:t>BACKGROUND  STUDY</a:t>
            </a: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788216" y="2736771"/>
            <a:ext cx="3709114" cy="358397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  <a:buFont typeface="Wingdings" panose="020B0604020202020204" pitchFamily="34" charset="0"/>
              <a:buChar char="v"/>
            </a:pPr>
            <a:r>
              <a:rPr lang="en-US" sz="1600">
                <a:latin typeface="Bookman Old Style"/>
              </a:rPr>
              <a:t> Meeting with security guards at the Indian Institute of Technology Gandhinagar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v"/>
            </a:pPr>
            <a:r>
              <a:rPr lang="en-US" sz="1600">
                <a:latin typeface="Bookman Old Style"/>
              </a:rPr>
              <a:t>Found specific requirements and challenges faced by the security personnel during visitor check-in and check-out procedures. 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v"/>
            </a:pPr>
            <a:r>
              <a:rPr lang="en-US" sz="1600">
                <a:latin typeface="Bookman Old Style"/>
                <a:ea typeface="+mn-lt"/>
                <a:cs typeface="+mn-lt"/>
              </a:rPr>
              <a:t>In the course of our interactions with the security personnel, we inquired about the specific features they envisioned in the web application.</a:t>
            </a:r>
            <a:endParaRPr lang="en-US" sz="1600">
              <a:latin typeface="Bookman Old Style"/>
            </a:endParaRP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v"/>
            </a:pPr>
            <a:r>
              <a:rPr lang="en-US" sz="1600">
                <a:latin typeface="Bookman Old Style"/>
                <a:ea typeface="+mn-lt"/>
                <a:cs typeface="+mn-lt"/>
              </a:rPr>
              <a:t>We took note of what security guards usually record in their registers to ensure our web app includes those essential details.</a:t>
            </a:r>
            <a:endParaRPr lang="en-US" sz="1600">
              <a:latin typeface="Bookman Old Style"/>
            </a:endParaRPr>
          </a:p>
          <a:p>
            <a:pPr>
              <a:lnSpc>
                <a:spcPct val="110000"/>
              </a:lnSpc>
            </a:pPr>
            <a:endParaRPr lang="en-US" sz="160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B2D70317-F332-57F8-6590-2F42C960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020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203B20-8518-0D6C-6A80-2DE6F3E26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5650" y="3301071"/>
            <a:ext cx="4357397" cy="1238690"/>
          </a:xfrm>
        </p:spPr>
        <p:txBody>
          <a:bodyPr/>
          <a:lstStyle/>
          <a:p>
            <a:r>
              <a:rPr lang="en-US" sz="3600">
                <a:latin typeface="Bookman Old Style"/>
              </a:rPr>
              <a:t>FEATURES AND </a:t>
            </a:r>
            <a:br>
              <a:rPr lang="en-US" sz="3600">
                <a:latin typeface="Bookman Old Style"/>
              </a:rPr>
            </a:br>
            <a:r>
              <a:rPr lang="en-US" sz="3600">
                <a:latin typeface="Bookman Old Style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450563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ypes of Authentication Methods | Optimal IdM">
            <a:extLst>
              <a:ext uri="{FF2B5EF4-FFF2-40B4-BE49-F238E27FC236}">
                <a16:creationId xmlns:a16="http://schemas.microsoft.com/office/drawing/2014/main" id="{0080B369-5931-9497-20CE-2821E1047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7" r="15676" b="1"/>
          <a:stretch/>
        </p:blipFill>
        <p:spPr>
          <a:xfrm>
            <a:off x="1" y="-18209"/>
            <a:ext cx="12191999" cy="6874452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B47320D4-86A6-8CED-E012-EAD0B595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65935D-349D-422A-AD80-A3F722F14FEF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Content Placeholder"/>
          <p:cNvSpPr>
            <a:spLocks noGrp="1"/>
          </p:cNvSpPr>
          <p:nvPr>
            <p:ph idx="1"/>
          </p:nvPr>
        </p:nvSpPr>
        <p:spPr>
          <a:xfrm>
            <a:off x="7552593" y="1922771"/>
            <a:ext cx="4365490" cy="361752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            </a:t>
            </a:r>
            <a:endParaRPr lang="en-US">
              <a:latin typeface="Bookman Old Style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 lvl="0">
              <a:lnSpc>
                <a:spcPct val="110000"/>
              </a:lnSpc>
            </a:pPr>
            <a:r>
              <a:rPr lang="en-US">
                <a:latin typeface="Bookman Old Style"/>
              </a:rPr>
              <a:t>User and Admin Authentication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latin typeface="Bookman Old Style"/>
              </a:rPr>
              <a:t>              - </a:t>
            </a:r>
            <a:r>
              <a:rPr lang="en-US">
                <a:latin typeface="Bookman Old Style"/>
                <a:ea typeface="+mn-lt"/>
                <a:cs typeface="+mn-lt"/>
              </a:rPr>
              <a:t>Implemented secure authentication for users and administrators, ensuring authorized access.</a:t>
            </a:r>
          </a:p>
          <a:p>
            <a:pPr lvl="0">
              <a:lnSpc>
                <a:spcPct val="110000"/>
              </a:lnSpc>
            </a:pPr>
            <a:r>
              <a:rPr lang="en-US">
                <a:latin typeface="Bookman Old Style"/>
              </a:rPr>
              <a:t>Admin Approval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                   - </a:t>
            </a:r>
            <a:r>
              <a:rPr lang="en-US">
                <a:latin typeface="Bookman Old Style"/>
                <a:ea typeface="+mn-lt"/>
                <a:cs typeface="+mn-lt"/>
              </a:rPr>
              <a:t>Implemented an admin approval process for heightened security, restricting app access to specifically approved individuals rather than through conventional login/signup methods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680CE303-73CD-CD64-21D7-4BFAA69F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8EB6A-AD13-0295-EB02-170B65DF6645}"/>
              </a:ext>
            </a:extLst>
          </p:cNvPr>
          <p:cNvSpPr txBox="1"/>
          <p:nvPr/>
        </p:nvSpPr>
        <p:spPr>
          <a:xfrm>
            <a:off x="7493946" y="625966"/>
            <a:ext cx="469242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Bookman Old Style"/>
              </a:rPr>
              <a:t>Authentication</a:t>
            </a:r>
            <a:r>
              <a:rPr lang="en-US" sz="2800">
                <a:latin typeface="Bookman Old Style"/>
              </a:rPr>
              <a:t> System</a:t>
            </a:r>
            <a:endParaRPr lang="en-US" sz="2800" dirty="0">
              <a:latin typeface="Bookman Old Style"/>
            </a:endParaRPr>
          </a:p>
          <a:p>
            <a:r>
              <a:rPr lang="en-US" sz="2800" dirty="0">
                <a:latin typeface="Bookman Old Style"/>
              </a:rPr>
              <a:t>       </a:t>
            </a:r>
            <a:r>
              <a:rPr lang="en-US" sz="2800">
                <a:latin typeface="Bookman Old Style"/>
              </a:rPr>
              <a:t> </a:t>
            </a:r>
            <a:endParaRPr lang="en-US" sz="2800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356813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u="sng" dirty="0">
                <a:latin typeface="Bookman Old Style"/>
              </a:rPr>
              <a:t>Navigation Bar</a:t>
            </a:r>
            <a:r>
              <a:rPr lang="en-US" dirty="0">
                <a:latin typeface="Bookman Old Style"/>
              </a:rPr>
              <a:t> </a:t>
            </a:r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B47320D4-86A6-8CED-E012-EAD0B595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365935D-349D-422A-AD80-A3F722F14FEF}" type="datetime1">
              <a:rPr lang="en-US" smtClean="0"/>
              <a:pPr>
                <a:spcAft>
                  <a:spcPts val="600"/>
                </a:spcAft>
              </a:pPr>
              <a:t>11/17/2023</a:t>
            </a:fld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64073" y="1948141"/>
            <a:ext cx="4764773" cy="355549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>
                <a:latin typeface="Bookman Old Style"/>
              </a:rPr>
              <a:t> Integrated a user-friendly navigation bar enabling seamless or easy redirection movement between different system sections</a:t>
            </a:r>
          </a:p>
          <a:p>
            <a:pPr lvl="0">
              <a:lnSpc>
                <a:spcPct val="110000"/>
              </a:lnSpc>
            </a:pPr>
            <a:r>
              <a:rPr lang="en-US" sz="1600">
                <a:latin typeface="Bookman Old Style"/>
              </a:rPr>
              <a:t>Responsive Design: Ensured the entire application was responsive, optimizing its display for various devices and screen sizes</a:t>
            </a:r>
          </a:p>
          <a:p>
            <a:pPr lvl="0">
              <a:lnSpc>
                <a:spcPct val="110000"/>
              </a:lnSpc>
            </a:pPr>
            <a:r>
              <a:rPr lang="en-US" sz="1600">
                <a:latin typeface="Bookman Old Style"/>
              </a:rPr>
              <a:t>Enhanced UI: Implemented a visually appealing interface that simplifies navigation and interaction across the system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4" name="Picture 3" descr="A red background with white text&#10;&#10;Description automatically generated">
            <a:extLst>
              <a:ext uri="{FF2B5EF4-FFF2-40B4-BE49-F238E27FC236}">
                <a16:creationId xmlns:a16="http://schemas.microsoft.com/office/drawing/2014/main" id="{B90416F6-9393-E591-5F32-3C264AE74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88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680CE303-73CD-CD64-21D7-4BFAA69F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9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448246" y="583686"/>
            <a:ext cx="4455479" cy="1829832"/>
          </a:xfrm>
        </p:spPr>
        <p:txBody>
          <a:bodyPr anchor="t">
            <a:normAutofit/>
          </a:bodyPr>
          <a:lstStyle/>
          <a:p>
            <a:r>
              <a:rPr lang="en-US" sz="4000" u="sng" dirty="0">
                <a:latin typeface="Bookman Old Style"/>
                <a:cs typeface="Times New Roman"/>
              </a:rPr>
              <a:t>QR Code Based Entry System</a:t>
            </a:r>
            <a:endParaRPr lang="en-US" sz="4000" u="sng" dirty="0">
              <a:latin typeface="Bookman Old Style"/>
            </a:endParaRPr>
          </a:p>
          <a:p>
            <a:endParaRPr lang="en-US" sz="4000">
              <a:latin typeface="Bookman Old Style"/>
            </a:endParaRPr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2E0D668E-5AB1-7780-DE87-F21E551E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B21189-07EF-4FD7-AD18-42CE75D977D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318133" y="2009940"/>
            <a:ext cx="4818162" cy="3572254"/>
          </a:xfrm>
        </p:spPr>
        <p:txBody>
          <a:bodyPr anchor="b">
            <a:normAutofit/>
          </a:bodyPr>
          <a:lstStyle/>
          <a:p>
            <a:r>
              <a:rPr lang="en-US" sz="2000" dirty="0">
                <a:latin typeface="Bookman Old Style"/>
                <a:ea typeface="+mn-lt"/>
                <a:cs typeface="+mn-lt"/>
              </a:rPr>
              <a:t>Efficient form filling through QR codes.</a:t>
            </a:r>
            <a:endParaRPr lang="en-US" sz="2000" dirty="0">
              <a:latin typeface="Bookman Old Style"/>
            </a:endParaRPr>
          </a:p>
          <a:p>
            <a:pPr marL="228600"/>
            <a:r>
              <a:rPr lang="en-US" sz="2000" dirty="0">
                <a:latin typeface="Bookman Old Style"/>
                <a:ea typeface="+mn-lt"/>
                <a:cs typeface="+mn-lt"/>
              </a:rPr>
              <a:t>Simplifying the check-in process.</a:t>
            </a:r>
            <a:endParaRPr lang="en-US" sz="2000" dirty="0">
              <a:latin typeface="Bookman Old Style"/>
            </a:endParaRPr>
          </a:p>
          <a:p>
            <a:endParaRPr lang="en-US">
              <a:latin typeface="Bookman Old Style"/>
            </a:endParaRPr>
          </a:p>
          <a:p>
            <a:br>
              <a:rPr lang="en-US" dirty="0"/>
            </a:br>
            <a:endParaRPr lang="en-US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76128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Magnifying glass and question mark">
            <a:extLst>
              <a:ext uri="{FF2B5EF4-FFF2-40B4-BE49-F238E27FC236}">
                <a16:creationId xmlns:a16="http://schemas.microsoft.com/office/drawing/2014/main" id="{446D8C07-A1BC-62A9-B5DD-D73B5AEF0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"/>
          <a:stretch/>
        </p:blipFill>
        <p:spPr>
          <a:xfrm>
            <a:off x="1" y="-682"/>
            <a:ext cx="12191999" cy="6874452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FC810D-91FF-8A91-364B-0AD2EB2E4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5138" y="583686"/>
            <a:ext cx="4115510" cy="1829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 kern="1200" dirty="0">
                <a:latin typeface="Bookman Old Style"/>
              </a:rPr>
              <a:t>Visitor search</a:t>
            </a:r>
            <a:r>
              <a:rPr lang="en-US" sz="4000" b="1" u="sng" kern="1200" dirty="0"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1" name="Date Placeholder 9">
            <a:extLst>
              <a:ext uri="{FF2B5EF4-FFF2-40B4-BE49-F238E27FC236}">
                <a16:creationId xmlns:a16="http://schemas.microsoft.com/office/drawing/2014/main" id="{1BD126EE-5776-C50E-081D-2121B994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070A198-C197-4DFB-81C2-19B4FCCBE992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11/17/2023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C94D4B-2E88-0A95-68EA-01BC1B390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5900" y="1716863"/>
            <a:ext cx="4101430" cy="35797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indent="-228600"/>
            <a:r>
              <a:rPr lang="en-US" dirty="0"/>
              <a:t>             </a:t>
            </a:r>
          </a:p>
          <a:p>
            <a:pPr marL="285750" indent="-228600">
              <a:buFont typeface="Arial"/>
              <a:buChar char="•"/>
            </a:pPr>
            <a:endParaRPr lang="en-US" dirty="0">
              <a:latin typeface="Bookman Old Style"/>
            </a:endParaRPr>
          </a:p>
          <a:p>
            <a:pPr marL="285750" indent="-228600">
              <a:buFont typeface="Arial"/>
              <a:buChar char="•"/>
            </a:pPr>
            <a:r>
              <a:rPr lang="en-US" dirty="0">
                <a:latin typeface="Bookman Old Style"/>
              </a:rPr>
              <a:t>Enabled security personnel to search for visitors based on various criteria such as name, time, date of entry, or address</a:t>
            </a:r>
          </a:p>
          <a:p>
            <a:pPr marL="285750" indent="-228600">
              <a:buFont typeface="Arial"/>
              <a:buChar char="•"/>
            </a:pPr>
            <a:endParaRPr lang="en-US"/>
          </a:p>
          <a:p>
            <a:pPr indent="-228600"/>
            <a:endParaRPr lang="en-US"/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066C054F-74C5-68FA-A4F0-60BE8162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5C842C-DC10-4733-B3D1-CC16595093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7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EE65FCB-4220-5B93-ADCF-525B491FB35A}"/>
              </a:ext>
            </a:extLst>
          </p:cNvPr>
          <p:cNvSpPr txBox="1"/>
          <p:nvPr/>
        </p:nvSpPr>
        <p:spPr>
          <a:xfrm>
            <a:off x="416227" y="2351230"/>
            <a:ext cx="506994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ookman Old Style"/>
                <a:ea typeface="+mn-lt"/>
                <a:cs typeface="+mn-lt"/>
              </a:rPr>
              <a:t>Searching by the visitor's name (Sujith)</a:t>
            </a:r>
            <a:endParaRPr lang="en-US">
              <a:latin typeface="Bookman Old Style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DD20B48-C04F-0536-3B87-4B6AB0FBF761}"/>
              </a:ext>
            </a:extLst>
          </p:cNvPr>
          <p:cNvSpPr txBox="1"/>
          <p:nvPr/>
        </p:nvSpPr>
        <p:spPr>
          <a:xfrm>
            <a:off x="383612" y="4632877"/>
            <a:ext cx="502844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Bookman Old Style"/>
                <a:ea typeface="+mn-lt"/>
                <a:cs typeface="+mn-lt"/>
              </a:rPr>
              <a:t>Searching based on the date(2023-10-28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EDAEABF-9E22-4084-15A0-BF243DB46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682" y="480646"/>
            <a:ext cx="6372225" cy="2286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31BE40C-D3A9-CE89-3714-A0E52FF7B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8246" y="2716823"/>
            <a:ext cx="6377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6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54EF-65BD-ACCE-AA96-72A351AB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961" y="227885"/>
            <a:ext cx="9956747" cy="737137"/>
          </a:xfrm>
        </p:spPr>
        <p:txBody>
          <a:bodyPr/>
          <a:lstStyle/>
          <a:p>
            <a:r>
              <a:rPr lang="en-US" sz="3200" u="sng" dirty="0">
                <a:latin typeface="Bookman Old Style"/>
              </a:rPr>
              <a:t>Different Types of Visitor Interfaces</a:t>
            </a:r>
            <a:r>
              <a:rPr lang="en-US" sz="3200" dirty="0">
                <a:latin typeface="Bookman Old Style"/>
              </a:rPr>
              <a:t> 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2271-8D0E-1F2E-11E2-4479D3DD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4F6E-6972-18BB-7FD5-A66BE516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18682-B137-7323-47C8-1FA58023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4B8D395-7AFF-2D5D-B270-0ABBF81D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226" y="552779"/>
            <a:ext cx="6426451" cy="430388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6B3B2C-4AA6-EA32-E73B-F4FCA670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56" y="496810"/>
            <a:ext cx="6494352" cy="4415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B23C5-569B-6758-4DF4-D091F32DA0B2}"/>
              </a:ext>
            </a:extLst>
          </p:cNvPr>
          <p:cNvSpPr txBox="1"/>
          <p:nvPr/>
        </p:nvSpPr>
        <p:spPr>
          <a:xfrm>
            <a:off x="558296" y="4387158"/>
            <a:ext cx="1068308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Bookman Old Style"/>
              </a:rPr>
              <a:t>Similar Interfaces are made for tracking Information of Student Related Visitors too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Bookman Old Style"/>
              </a:rPr>
              <a:t>Created a user-friendly registration process that collects visitor information validates, and stores it securely in the database.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ookman Old Sty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Bookman Old Style"/>
              </a:rPr>
              <a:t>Check-In/Check-Out: Developed logic to record visitor entry and exit times accurately, offering efficient tracking and monitoring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Bookman Old Style"/>
            </a:endParaRPr>
          </a:p>
          <a:p>
            <a:endParaRPr lang="en-US" dirty="0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442533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5790-4374-D023-FF63-2BCF7AC8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001" y="-36174"/>
            <a:ext cx="9956747" cy="1438780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Bookman Old Style"/>
              </a:rPr>
              <a:t>Different Types of Visitor Registration forms </a:t>
            </a:r>
            <a:endParaRPr lang="en-US" sz="2800" u="sn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CD09-F0F9-3B9C-356D-D4F1447F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3526D-183D-ECD2-5CA7-5FF6C34A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804A6-7F47-86A0-7C22-D44D14CB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12E2BDB0-30F9-F495-80B0-DA0055BA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86" y="1349910"/>
            <a:ext cx="3834425" cy="5259686"/>
          </a:xfrm>
          <a:prstGeom prst="rect">
            <a:avLst/>
          </a:prstGeom>
        </p:spPr>
      </p:pic>
      <p:pic>
        <p:nvPicPr>
          <p:cNvPr id="8" name="Picture 7" descr="A screenshot of a form&#10;&#10;Description automatically generated">
            <a:extLst>
              <a:ext uri="{FF2B5EF4-FFF2-40B4-BE49-F238E27FC236}">
                <a16:creationId xmlns:a16="http://schemas.microsoft.com/office/drawing/2014/main" id="{D7B93C06-03C0-D058-18B3-86849B729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11" y="1242305"/>
            <a:ext cx="3941652" cy="54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65811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LightSeedLeftStep">
      <a:dk1>
        <a:srgbClr val="000000"/>
      </a:dk1>
      <a:lt1>
        <a:srgbClr val="FFFFFF"/>
      </a:lt1>
      <a:dk2>
        <a:srgbClr val="312441"/>
      </a:dk2>
      <a:lt2>
        <a:srgbClr val="E2E8E3"/>
      </a:lt2>
      <a:accent1>
        <a:srgbClr val="D983CB"/>
      </a:accent1>
      <a:accent2>
        <a:srgbClr val="B768D1"/>
      </a:accent2>
      <a:accent3>
        <a:srgbClr val="A083D9"/>
      </a:accent3>
      <a:accent4>
        <a:srgbClr val="6871D1"/>
      </a:accent4>
      <a:accent5>
        <a:srgbClr val="78A7D6"/>
      </a:accent5>
      <a:accent6>
        <a:srgbClr val="5BAFB7"/>
      </a:accent6>
      <a:hlink>
        <a:srgbClr val="568E5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646</Words>
  <Application>Microsoft Office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Neue Haas Grotesk Text Pro</vt:lpstr>
      <vt:lpstr>Wingdings</vt:lpstr>
      <vt:lpstr>DylanVTI</vt:lpstr>
      <vt:lpstr>Web Application for   IITGN Sentry</vt:lpstr>
      <vt:lpstr>BACKGROUND  STUDY</vt:lpstr>
      <vt:lpstr>FEATURES AND  FUNCTIONALITY</vt:lpstr>
      <vt:lpstr>PowerPoint Presentation</vt:lpstr>
      <vt:lpstr>Navigation Bar </vt:lpstr>
      <vt:lpstr>QR Code Based Entry System </vt:lpstr>
      <vt:lpstr>Visitor search </vt:lpstr>
      <vt:lpstr>Different Types of Visitor Interfaces </vt:lpstr>
      <vt:lpstr>Different Types of Visitor Registration forms </vt:lpstr>
      <vt:lpstr>Visitor Overstay Alerts  </vt:lpstr>
      <vt:lpstr>AWS Cloud-Based Data Management </vt:lpstr>
      <vt:lpstr>Simplified Exit Process </vt:lpstr>
      <vt:lpstr>User Authentication using Cookies and JWT   </vt:lpstr>
      <vt:lpstr>Password Hashing &amp; Environment Variables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Netram Choudhary</cp:lastModifiedBy>
  <cp:revision>957</cp:revision>
  <dcterms:created xsi:type="dcterms:W3CDTF">2023-11-14T16:50:00Z</dcterms:created>
  <dcterms:modified xsi:type="dcterms:W3CDTF">2023-11-17T17:33:03Z</dcterms:modified>
</cp:coreProperties>
</file>